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1"/>
  </p:notesMasterIdLst>
  <p:sldIdLst>
    <p:sldId id="256" r:id="rId3"/>
    <p:sldId id="261" r:id="rId4"/>
    <p:sldId id="262" r:id="rId5"/>
    <p:sldId id="258" r:id="rId6"/>
    <p:sldId id="259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1A2907"/>
    <a:srgbClr val="4A9C00"/>
    <a:srgbClr val="568616"/>
    <a:srgbClr val="D02300"/>
    <a:srgbClr val="FF3300"/>
    <a:srgbClr val="666633"/>
    <a:srgbClr val="950101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024" autoAdjust="0"/>
  </p:normalViewPr>
  <p:slideViewPr>
    <p:cSldViewPr>
      <p:cViewPr>
        <p:scale>
          <a:sx n="76" d="100"/>
          <a:sy n="76" d="100"/>
        </p:scale>
        <p:origin x="-346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3C0A7E-4900-4A87-B6CD-E5D82B357FC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52" y="42556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r">
              <a:defRPr sz="40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002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44078"/>
            <a:ext cx="8386233" cy="14323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5" y="1905000"/>
            <a:ext cx="8007351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245225"/>
            <a:ext cx="1903413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8963" y="6245225"/>
            <a:ext cx="1900237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28E5C-5883-48EC-80BC-CC32724C4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2339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7338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29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&#1070;&#1079;&#1077;&#1088;777\Desktop\&#1084;&#1072;&#1090;&#1077;&#1088;&#1080;&#1072;&#1083;&#1099;%20&#1082;&#1086;&#1085;&#1082;&#1091;&#1088;&#1089;&#1072;%20&#1052;&#1091;&#1083;&#1100;&#1090;&#1080;&#1084;&#1077;&#1076;&#1080;&#1081;&#1085;&#1099;&#1081;%20&#1091;&#1088;&#1086;&#1082;%20&#1043;&#1041;&#1054;&#1059;%20&#1057;&#1055;&#1054;%20&#1058;&#1080;&#1093;&#1086;&#1088;&#1077;&#1094;&#1082;&#1080;&#1081;%20&#1080;&#1085;&#1076;&#1091;&#1089;&#1090;&#1088;&#1080;&#1072;&#1083;&#1100;&#1085;&#1099;&#1081;%20&#1090;&#1077;&#1093;&#1085;&#1080;&#1082;&#1091;&#1084;%20&#1041;&#1086;&#1075;&#1072;&#1090;&#1099;&#1088;&#1077;&#1074;&#1072;%20&#1040;.&#1057;\&#1042;&#1080;&#1076;&#1077;&#1086;%20&#1040;&#1074;&#1089;&#1090;&#1088;&#1072;&#1083;&#1080;&#1103;,%20&#1090;&#1091;&#1088;&#1080;&#1089;&#1090;&#1080;&#1095;&#1077;&#1089;&#1082;&#1080;&#1081;%20&#1072;&#1090;&#1083;&#1072;&#1089;%20&#1052;&#1080;&#1088;&#1072;,%20&#1101;&#1085;&#1094;&#1080;&#1082;&#1083;&#1086;&#1087;&#1077;&#1076;&#1080;&#1103;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ewy.ru/" TargetMode="External"/><Relationship Id="rId2" Type="http://schemas.openxmlformats.org/officeDocument/2006/relationships/hyperlink" Target="http://www.vera.spb.ru/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nub1an.livejournal.com/" TargetMode="External"/><Relationship Id="rId4" Type="http://schemas.openxmlformats.org/officeDocument/2006/relationships/hyperlink" Target="http://www.forumkharkov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2360489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Welcome </a:t>
            </a:r>
            <a:r>
              <a:rPr lang="en-US" sz="7200" dirty="0" smtClean="0">
                <a:solidFill>
                  <a:schemeClr val="tx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to </a:t>
            </a:r>
            <a:r>
              <a:rPr lang="en-US" sz="7200" dirty="0" smtClean="0">
                <a:solidFill>
                  <a:schemeClr val="tx2">
                    <a:lumMod val="5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Australia</a:t>
            </a:r>
            <a:endParaRPr lang="en-US" sz="7200" dirty="0">
              <a:solidFill>
                <a:schemeClr val="tx2">
                  <a:lumMod val="5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500034" y="5286388"/>
            <a:ext cx="8072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400" b="1" i="1" kern="0" dirty="0">
                <a:solidFill>
                  <a:srgbClr val="0033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Преподаватель ГБОУ СПО Тихорецкий индустриальный техникум КК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2400" b="1" i="1" kern="0" dirty="0" err="1" smtClean="0">
                <a:solidFill>
                  <a:srgbClr val="0033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Богатырева</a:t>
            </a:r>
            <a:r>
              <a:rPr lang="ru-RU" sz="2400" b="1" i="1" kern="0" dirty="0" smtClean="0">
                <a:solidFill>
                  <a:srgbClr val="0033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Анна </a:t>
            </a:r>
            <a:r>
              <a:rPr lang="ru-RU" sz="2400" b="1" i="1" kern="0" dirty="0" err="1" smtClean="0">
                <a:solidFill>
                  <a:srgbClr val="0033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сергеевна</a:t>
            </a:r>
            <a:endParaRPr lang="ru-RU" sz="2400" b="1" kern="0" dirty="0">
              <a:solidFill>
                <a:srgbClr val="003399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ea typeface="+mj-ea"/>
              <a:cs typeface="+mj-cs"/>
            </a:endParaRPr>
          </a:p>
          <a:p>
            <a:pPr algn="ctr">
              <a:spcBef>
                <a:spcPct val="20000"/>
              </a:spcBef>
              <a:defRPr/>
            </a:pPr>
            <a:endParaRPr lang="ru-RU" sz="3200" kern="0" dirty="0">
              <a:solidFill>
                <a:srgbClr val="000066"/>
              </a:solidFill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rcRect b="3348"/>
          <a:stretch>
            <a:fillRect/>
          </a:stretch>
        </p:blipFill>
        <p:spPr bwMode="auto">
          <a:xfrm>
            <a:off x="4643438" y="2428868"/>
            <a:ext cx="4000528" cy="2755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3"/>
          <p:cNvSpPr>
            <a:spLocks noGrp="1" noRot="1" noChangeArrowheads="1"/>
          </p:cNvSpPr>
          <p:nvPr>
            <p:ph type="title"/>
          </p:nvPr>
        </p:nvSpPr>
        <p:spPr>
          <a:xfrm>
            <a:off x="285720" y="500042"/>
            <a:ext cx="7315193" cy="85723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73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Sydney 2000 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ru-RU" sz="7200" b="1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2071678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About 200 countries participated.</a:t>
            </a:r>
            <a:endParaRPr lang="en-US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4571968" y="3214686"/>
            <a:ext cx="45720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There were 10.000 athletes and 5.000 officials.</a:t>
            </a:r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214282" y="4643446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3.5 billion television viewers watched the Games around the world.</a:t>
            </a: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214282" y="5572140"/>
            <a:ext cx="83582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15.000 members of the media covered the event.</a:t>
            </a:r>
          </a:p>
        </p:txBody>
      </p:sp>
      <p:sp>
        <p:nvSpPr>
          <p:cNvPr id="12" name="Прямоугольник 8"/>
          <p:cNvSpPr>
            <a:spLocks noChangeArrowheads="1"/>
          </p:cNvSpPr>
          <p:nvPr/>
        </p:nvSpPr>
        <p:spPr bwMode="auto">
          <a:xfrm>
            <a:off x="214282" y="6143644"/>
            <a:ext cx="87868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There were 27 sports on the program.</a:t>
            </a:r>
            <a:endParaRPr lang="ru-RU" sz="28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3" name="Picture 5" descr="budi-image0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4038607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858212" cy="1143000"/>
          </a:xfrm>
        </p:spPr>
        <p:txBody>
          <a:bodyPr>
            <a:noAutofit/>
          </a:bodyPr>
          <a:lstStyle/>
          <a:p>
            <a:r>
              <a:rPr lang="en-US" sz="60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Birds and Animals </a:t>
            </a:r>
            <a:endParaRPr lang="ru-RU" sz="6000" b="1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4" name="Picture 4" descr="200px-Tammar_mj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599328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42844" y="3857628"/>
            <a:ext cx="4192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Australia’s best- know animals are the kangaroo, the koala, the dingo (a wild dog). There are 50 species of kangaroo. Some stand as tall as a man and some are as small as a cat.</a:t>
            </a:r>
            <a:endParaRPr lang="ru-RU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4" descr="img029_cr"/>
          <p:cNvPicPr>
            <a:picLocks noChangeAspect="1" noChangeArrowheads="1"/>
          </p:cNvPicPr>
          <p:nvPr/>
        </p:nvPicPr>
        <p:blipFill>
          <a:blip r:embed="rId3"/>
          <a:srcRect t="2361" r="4564" b="3528"/>
          <a:stretch>
            <a:fillRect/>
          </a:stretch>
        </p:blipFill>
        <p:spPr bwMode="auto">
          <a:xfrm>
            <a:off x="4000495" y="1142984"/>
            <a:ext cx="2448559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8" y="1928802"/>
            <a:ext cx="25717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About 400 species of birds are found nowhere else in the world.</a:t>
            </a:r>
            <a:endParaRPr lang="ru-RU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8" name="Picture 5" descr="Cutest_Koal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071942"/>
            <a:ext cx="278544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1571604" y="5572140"/>
            <a:ext cx="4183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The koala is the best loved of all Australian animals.</a:t>
            </a:r>
            <a:endParaRPr lang="ru-RU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670553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214686"/>
            <a:ext cx="5461384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3" y="142852"/>
            <a:ext cx="3214710" cy="2218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357430"/>
            <a:ext cx="6643707" cy="435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Австралия, туристический атлас Мира, энциклопедия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52800" y="2947988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5825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Test</a:t>
            </a:r>
            <a:r>
              <a:rPr lang="ru-RU" sz="36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  </a:t>
            </a:r>
            <a:r>
              <a:rPr lang="en-US" sz="36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What </a:t>
            </a:r>
            <a:r>
              <a:rPr lang="en-US" sz="36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Do You Know about Australia?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42845" y="571480"/>
            <a:ext cx="5643602" cy="6094412"/>
          </a:xfrm>
          <a:prstGeom prst="rect">
            <a:avLst/>
          </a:prstGeom>
          <a:solidFill>
            <a:schemeClr val="accent1">
              <a:alpha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1. What is the capital of Australia?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Sydney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Melbourne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Canberra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2. When did Europeans settle in Australia?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1488 </a:t>
            </a: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1788</a:t>
            </a: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1492</a:t>
            </a: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1901</a:t>
            </a:r>
          </a:p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3. Which is / are popular Australian animal(s)?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Koala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Kangaroo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Emu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above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4. Which two animals can you see on the Australian coat of arms?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Kangaroo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Dingo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Koala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Parrot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Kangaroo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Emu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5. Which city is Australia's oldest and largest?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Sydney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Melbourne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Canberra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6. Who are the Australian natives?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Eskimos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Aborigines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Indians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00108"/>
            <a:ext cx="2428892" cy="1860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000372"/>
            <a:ext cx="2635250" cy="1911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357694"/>
            <a:ext cx="2071702" cy="2291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52413" y="188913"/>
            <a:ext cx="5534025" cy="66167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discovered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Australia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Christopher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Columbus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Captain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Cook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c)  Lewis and Clark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8. Australia is NOT a(n):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a) Country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b) Island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c) City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d) Continent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9. Approximately how many nationalities live in Australia?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a) 200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b) 20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c) 75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d) 5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10. What is the official language in Australia?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French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German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English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b="1" dirty="0">
                <a:latin typeface="Times New Roman" pitchFamily="18" charset="0"/>
                <a:cs typeface="Times New Roman" pitchFamily="18" charset="0"/>
              </a:rPr>
              <a:t>11. In which season do Australians celebrate Christmas?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Spring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Summer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Autumn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Winter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57166"/>
            <a:ext cx="2714644" cy="1993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500306"/>
            <a:ext cx="2738993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4643446"/>
            <a:ext cx="2786082" cy="2090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688" y="2284413"/>
          <a:ext cx="9078390" cy="19978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1040"/>
                <a:gridCol w="501040"/>
                <a:gridCol w="498197"/>
                <a:gridCol w="500092"/>
                <a:gridCol w="501987"/>
                <a:gridCol w="501987"/>
                <a:gridCol w="501987"/>
                <a:gridCol w="501040"/>
                <a:gridCol w="501987"/>
                <a:gridCol w="502935"/>
                <a:gridCol w="502935"/>
                <a:gridCol w="500092"/>
                <a:gridCol w="526613"/>
                <a:gridCol w="526613"/>
                <a:gridCol w="502935"/>
                <a:gridCol w="502935"/>
                <a:gridCol w="501040"/>
                <a:gridCol w="502935"/>
              </a:tblGrid>
              <a:tr h="4957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H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T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S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E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W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R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R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S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</a:tr>
              <a:tr h="495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A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P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T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R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N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S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W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D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>
                          <a:effectLst/>
                        </a:rPr>
                        <a:t>T</a:t>
                      </a:r>
                      <a:endParaRPr lang="ru-RU" sz="9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H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</a:tr>
              <a:tr h="4957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A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P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T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R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E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9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</a:tr>
              <a:tr h="5106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479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219" marR="90219" marT="0" marB="0" anchor="ctr"/>
                </a:tc>
              </a:tr>
            </a:tbl>
          </a:graphicData>
        </a:graphic>
      </p:graphicFrame>
      <p:sp>
        <p:nvSpPr>
          <p:cNvPr id="19555" name="Rectangle 1"/>
          <p:cNvSpPr>
            <a:spLocks noChangeArrowheads="1"/>
          </p:cNvSpPr>
          <p:nvPr/>
        </p:nvSpPr>
        <p:spPr bwMode="auto">
          <a:xfrm>
            <a:off x="-42863" y="214291"/>
            <a:ext cx="9186863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2343150" algn="l"/>
              </a:tabLst>
            </a:pPr>
            <a:r>
              <a:rPr lang="ru-RU" sz="32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Английская поговорка</a:t>
            </a:r>
            <a:r>
              <a:rPr lang="en-US" sz="32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. English proverb. </a:t>
            </a:r>
          </a:p>
          <a:p>
            <a:pPr algn="ctr">
              <a:tabLst>
                <a:tab pos="2343150" algn="l"/>
              </a:tabLst>
            </a:pPr>
            <a:endParaRPr lang="ru-RU" sz="3400" dirty="0"/>
          </a:p>
          <a:p>
            <a:pPr algn="ctr">
              <a:tabLst>
                <a:tab pos="2343150" algn="l"/>
              </a:tabLst>
            </a:pPr>
            <a:r>
              <a:rPr lang="ru-RU" sz="32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Лучше один раз увидеть, чем сто раз услышать.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8263" y="3375025"/>
            <a:ext cx="3841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5110163" y="2308225"/>
            <a:ext cx="382587" cy="34766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03188" y="2819400"/>
            <a:ext cx="354012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116013" y="2819400"/>
            <a:ext cx="287337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582738" y="2349500"/>
            <a:ext cx="412750" cy="38735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032000" y="2819400"/>
            <a:ext cx="427038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2540000" y="2349500"/>
            <a:ext cx="392113" cy="38735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046413" y="2349500"/>
            <a:ext cx="355600" cy="38735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173538" y="2349500"/>
            <a:ext cx="206375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611563" y="2819400"/>
            <a:ext cx="287337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532438" y="3375025"/>
            <a:ext cx="4794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>
            <a:off x="5532438" y="2819400"/>
            <a:ext cx="479425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589713" y="3375025"/>
            <a:ext cx="4778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6554788" y="2344738"/>
            <a:ext cx="481012" cy="3810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67550" y="3375025"/>
            <a:ext cx="5762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>
            <a:off x="6724650" y="2820988"/>
            <a:ext cx="207963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643813" y="3375025"/>
            <a:ext cx="4794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H="1">
            <a:off x="7780338" y="2308225"/>
            <a:ext cx="206375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216900" y="3375025"/>
            <a:ext cx="4810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8142288" y="2819400"/>
            <a:ext cx="333375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697913" y="3375025"/>
            <a:ext cx="4460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flipH="1">
            <a:off x="8736013" y="2836863"/>
            <a:ext cx="204787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52450" y="3906838"/>
            <a:ext cx="4683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>
            <a:off x="655638" y="2867025"/>
            <a:ext cx="260350" cy="36036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582738" y="3906838"/>
            <a:ext cx="412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H="1">
            <a:off x="1601788" y="2867025"/>
            <a:ext cx="288925" cy="3190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032000" y="3906838"/>
            <a:ext cx="4270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H="1">
            <a:off x="2109788" y="2357438"/>
            <a:ext cx="301625" cy="39846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519363" y="3906838"/>
            <a:ext cx="3905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flipH="1">
            <a:off x="7213600" y="2843213"/>
            <a:ext cx="204788" cy="40798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2614613" y="2819400"/>
            <a:ext cx="350837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046413" y="3906838"/>
            <a:ext cx="565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H="1">
            <a:off x="3173413" y="2843213"/>
            <a:ext cx="206375" cy="40798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551238" y="3906838"/>
            <a:ext cx="5524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H="1">
            <a:off x="3651250" y="2317750"/>
            <a:ext cx="279400" cy="39846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103688" y="3906838"/>
            <a:ext cx="4476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H="1">
            <a:off x="4179888" y="2843213"/>
            <a:ext cx="207962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551363" y="3906838"/>
            <a:ext cx="4032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flipH="1">
            <a:off x="4681538" y="2814638"/>
            <a:ext cx="206375" cy="40798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110163" y="3906838"/>
            <a:ext cx="3825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H="1">
            <a:off x="5167313" y="2814638"/>
            <a:ext cx="206375" cy="40798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011863" y="3906838"/>
            <a:ext cx="5429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flipH="1">
            <a:off x="6170613" y="2843213"/>
            <a:ext cx="268287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589713" y="3906838"/>
            <a:ext cx="4778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50100" y="3906838"/>
            <a:ext cx="4302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H="1">
            <a:off x="7262813" y="2316163"/>
            <a:ext cx="204787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7580313" y="3906838"/>
            <a:ext cx="4064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flipH="1">
            <a:off x="7715250" y="2813050"/>
            <a:ext cx="204788" cy="406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8142288" y="3906838"/>
            <a:ext cx="333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H="1">
            <a:off x="8243888" y="2308225"/>
            <a:ext cx="206375" cy="4079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285720" y="5143512"/>
            <a:ext cx="85582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2343150" algn="l"/>
              </a:tabLst>
            </a:pPr>
            <a:r>
              <a:rPr lang="en-US" sz="32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It’s better to see a thing than to hear about it a hundred times.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5" grpId="0"/>
      <p:bldP spid="39" grpId="0"/>
      <p:bldP spid="43" grpId="0"/>
      <p:bldP spid="45" grpId="0"/>
      <p:bldP spid="47" grpId="0"/>
      <p:bldP spid="52" grpId="0"/>
      <p:bldP spid="54" grpId="0"/>
      <p:bldP spid="57" grpId="0"/>
      <p:bldP spid="63" grpId="0"/>
      <p:bldP spid="66" grpId="0"/>
      <p:bldP spid="71" grpId="0"/>
      <p:bldP spid="73" grpId="0"/>
      <p:bldP spid="76" grpId="0"/>
      <p:bldP spid="78" grpId="0"/>
      <p:bldP spid="80" grpId="0"/>
      <p:bldP spid="82" grpId="0"/>
      <p:bldP spid="85" grpId="0"/>
      <p:bldP spid="86" grpId="0"/>
      <p:bldP spid="88" grpId="0"/>
      <p:bldP spid="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305800" cy="2649538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Литература:</a:t>
            </a:r>
            <a:b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</a:b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1. Т.Б.Клементьева, </a:t>
            </a:r>
            <a:r>
              <a:rPr lang="en-US" sz="2800" kern="1200" dirty="0" err="1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J.Shannon</a:t>
            </a:r>
            <a:r>
              <a:rPr lang="en-US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 </a:t>
            </a: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Счастливый английский книга 3 для 10-11 классов, 2004.</a:t>
            </a:r>
            <a:b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</a:b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2. В.П.Кузовлев, Н.М.Лапа Английский язык 10-11 класс, издательство «просвещение»,2005.</a:t>
            </a:r>
            <a:b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</a:b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3. ЗАО «Издательский дом </a:t>
            </a:r>
            <a:r>
              <a:rPr lang="ru-RU" sz="2800" kern="1200" dirty="0" err="1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Ридерз</a:t>
            </a: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 Дайджест», </a:t>
            </a:r>
            <a:r>
              <a:rPr lang="en-US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course book, level 1,2,3, </a:t>
            </a:r>
            <a:r>
              <a:rPr lang="ru-RU" sz="2800" kern="1200" dirty="0" smtClean="0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ea typeface="+mn-ea"/>
                <a:cs typeface="Aharoni" pitchFamily="2" charset="-79"/>
              </a:rPr>
              <a:t>2003.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4500570"/>
            <a:ext cx="6000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17" indent="-342917">
              <a:defRPr/>
            </a:pPr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  <a:hlinkClick r:id="rId2"/>
              </a:rPr>
              <a:t>www.vera.spb.ru</a:t>
            </a:r>
            <a:endParaRPr lang="ru-RU" sz="28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  <a:p>
            <a:pPr marL="342917" indent="-342917">
              <a:defRPr/>
            </a:pPr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  <a:hlinkClick r:id="rId3"/>
              </a:rPr>
              <a:t>www.viewy.ru</a:t>
            </a:r>
            <a:endParaRPr lang="ru-RU" sz="28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  <a:p>
            <a:pPr marL="342917" indent="-342917">
              <a:defRPr/>
            </a:pPr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  <a:hlinkClick r:id="rId4"/>
              </a:rPr>
              <a:t>www.forumkharkov.com</a:t>
            </a:r>
            <a:endParaRPr lang="en-US" sz="28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  <a:p>
            <a:pPr marL="342917" indent="-342917">
              <a:defRPr/>
            </a:pPr>
            <a:r>
              <a:rPr lang="en-US" sz="28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  <a:hlinkClick r:id="rId5"/>
              </a:rPr>
              <a:t>http://nub1an.livejournal.com/</a:t>
            </a:r>
            <a:endParaRPr lang="en-US" sz="28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5" name="Rectangle 63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6763" cy="143192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72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Week-days</a:t>
            </a:r>
            <a:endParaRPr lang="ru-RU" sz="7200" b="1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graphicFrame>
        <p:nvGraphicFramePr>
          <p:cNvPr id="8275" name="Group 83"/>
          <p:cNvGraphicFramePr>
            <a:graphicFrameLocks noGrp="1"/>
          </p:cNvGraphicFramePr>
          <p:nvPr>
            <p:ph idx="1"/>
          </p:nvPr>
        </p:nvGraphicFramePr>
        <p:xfrm>
          <a:off x="214282" y="1785926"/>
          <a:ext cx="8715404" cy="428624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01504"/>
                <a:gridCol w="2945625"/>
                <a:gridCol w="2707066"/>
                <a:gridCol w="2761209"/>
              </a:tblGrid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dtusyaar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rowSpan="7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Sunday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Monday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Tuesday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Wednesday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Thursday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Friday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Saturday           </a:t>
                      </a: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</a:tr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rysuatdh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rafdyi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domany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asenyedwd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9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setydua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4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yduasn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121920" marR="121920" marT="34290" marB="34290" anchor="ctr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00430" y="1928802"/>
            <a:ext cx="22098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Saturday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2571744"/>
            <a:ext cx="22098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3143248"/>
            <a:ext cx="22098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3786190"/>
            <a:ext cx="2209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Monday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4357694"/>
            <a:ext cx="2563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Wednesday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4929198"/>
            <a:ext cx="2563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Tuesday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5572140"/>
            <a:ext cx="2851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Sunday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/>
          <a:srcRect t="1250"/>
          <a:stretch>
            <a:fillRect/>
          </a:stretch>
        </p:blipFill>
        <p:spPr bwMode="auto">
          <a:xfrm>
            <a:off x="571472" y="214290"/>
            <a:ext cx="807249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14612" y="4286256"/>
            <a:ext cx="4500593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  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 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 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 rot="1907823">
            <a:off x="898487" y="1184588"/>
            <a:ext cx="2968695" cy="349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      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      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      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     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9546704">
            <a:off x="4947332" y="1192126"/>
            <a:ext cx="2839978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       P       R      I        L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9366172">
            <a:off x="5021014" y="777962"/>
            <a:ext cx="1504907" cy="338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      A      Y 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561032">
            <a:off x="3734436" y="992438"/>
            <a:ext cx="1795462" cy="3381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J       U     N      E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9603917">
            <a:off x="2124281" y="3085159"/>
            <a:ext cx="2233361" cy="3381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       U     L       Y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11457">
            <a:off x="4371591" y="3461295"/>
            <a:ext cx="3403386" cy="3397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     U      G      U       S       T 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9710512">
            <a:off x="791092" y="2724908"/>
            <a:ext cx="4900584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       E       P      T       E       M      B       E       R 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10294" y="1918475"/>
            <a:ext cx="2430462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    C    T    O    B     E    R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6241256" y="2636044"/>
            <a:ext cx="2716213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    O   V     E    M   B    E    R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867396">
            <a:off x="2587222" y="2474380"/>
            <a:ext cx="4969399" cy="3381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       E       C      E      M       B       E      R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3"/>
          <p:cNvSpPr>
            <a:spLocks noGrp="1" noRot="1" noChangeArrowheads="1"/>
          </p:cNvSpPr>
          <p:nvPr>
            <p:ph type="title"/>
          </p:nvPr>
        </p:nvSpPr>
        <p:spPr>
          <a:xfrm>
            <a:off x="428596" y="500042"/>
            <a:ext cx="8386763" cy="100013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6700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Welcome to Australia 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ru-RU" sz="7200" b="1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10" name="Picture 16" descr="географическая карта австралии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857232"/>
            <a:ext cx="5426991" cy="4071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4282" y="4857760"/>
            <a:ext cx="86042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Australia lies  in the Southern Hemisphere.</a:t>
            </a:r>
          </a:p>
          <a:p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Canberra is the capital of Australia. </a:t>
            </a:r>
            <a:b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Winter comes in July.</a:t>
            </a:r>
            <a:b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Summer begins in December.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032_cr"/>
          <p:cNvPicPr>
            <a:picLocks noChangeAspect="1" noChangeArrowheads="1"/>
          </p:cNvPicPr>
          <p:nvPr/>
        </p:nvPicPr>
        <p:blipFill>
          <a:blip r:embed="rId2"/>
          <a:srcRect l="3091" t="2364" r="3091" b="3403"/>
          <a:stretch>
            <a:fillRect/>
          </a:stretch>
        </p:blipFill>
        <p:spPr>
          <a:xfrm>
            <a:off x="1000100" y="1785926"/>
            <a:ext cx="7038923" cy="4949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63"/>
          <p:cNvSpPr>
            <a:spLocks noGrp="1" noRot="1" noChangeArrowheads="1"/>
          </p:cNvSpPr>
          <p:nvPr>
            <p:ph type="title"/>
          </p:nvPr>
        </p:nvSpPr>
        <p:spPr>
          <a:xfrm>
            <a:off x="285720" y="142852"/>
            <a:ext cx="8672515" cy="18573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Aborigines,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Australian</a:t>
            </a:r>
            <a:r>
              <a:rPr lang="ru-RU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natives,</a:t>
            </a:r>
            <a:r>
              <a:rPr lang="ru-RU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represent</a:t>
            </a:r>
            <a:r>
              <a:rPr lang="ru-RU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about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1.5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per</a:t>
            </a:r>
            <a:r>
              <a:rPr lang="ru-RU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cent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of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</a:t>
            </a:r>
            <a:r>
              <a:rPr lang="ru-RU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population</a:t>
            </a:r>
            <a: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. </a:t>
            </a:r>
            <a:br>
              <a:rPr lang="en-US" sz="3600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</a:br>
            <a:endParaRPr lang="ru-RU" sz="3600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3"/>
          <p:cNvSpPr txBox="1">
            <a:spLocks noRot="1" noChangeArrowheads="1"/>
          </p:cNvSpPr>
          <p:nvPr/>
        </p:nvSpPr>
        <p:spPr>
          <a:xfrm>
            <a:off x="428596" y="0"/>
            <a:ext cx="8386763" cy="10001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defRPr/>
            </a:pPr>
            <a:r>
              <a:rPr lang="en-US" sz="60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National </a:t>
            </a:r>
            <a:r>
              <a:rPr lang="en-US" sz="60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Symbols</a:t>
            </a:r>
            <a:endParaRPr lang="ru-RU" sz="6000" b="1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5" name="Picture 7" descr="Flag_of_Austra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488" y="1000108"/>
            <a:ext cx="342541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20080424-coat-of-arms-of-austral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43248"/>
            <a:ext cx="2835041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214678" y="3143248"/>
            <a:ext cx="557216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The small Union Jack represents the link with Britain.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5214950"/>
            <a:ext cx="38989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Australia’s coat of arms was granted by King George V in 1912.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42862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 Antiqua" panose="02040602050305030304" pitchFamily="18" charset="0"/>
              </a:rPr>
              <a:t>26 January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 Antiqua" panose="02040602050305030304" pitchFamily="18" charset="0"/>
              </a:rPr>
              <a:t> 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 Antiqua" panose="02040602050305030304" pitchFamily="18" charset="0"/>
              </a:rPr>
              <a:t>1788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5214950"/>
            <a:ext cx="45624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Australia’s national day. Captain Arthur Phillip sailed into Port Jackson.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142852"/>
            <a:ext cx="76367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States and </a:t>
            </a:r>
            <a:r>
              <a:rPr lang="en-US" sz="54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Territories</a:t>
            </a:r>
            <a:endParaRPr lang="ru-RU" sz="5400" b="1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8" descr="142_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5786" y="1714488"/>
            <a:ext cx="7143799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142852"/>
            <a:ext cx="76367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States and </a:t>
            </a:r>
            <a:r>
              <a:rPr lang="en-US" sz="5400" b="1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Territories</a:t>
            </a:r>
            <a:endParaRPr lang="ru-RU" sz="5400" b="1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6" name="Picture 11" descr="Канбер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143248"/>
            <a:ext cx="265452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15" descr="11_sidne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214686"/>
            <a:ext cx="2458325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4" descr="800-460095_-_Dusk,_Perth,_Austral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357298"/>
            <a:ext cx="2000264" cy="1333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071538" y="2714620"/>
            <a:ext cx="2947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Canberra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4929190" y="2786058"/>
            <a:ext cx="264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Sydney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500298" y="928670"/>
            <a:ext cx="28178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Perth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2" name="Picture 16" descr="мельбур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357298"/>
            <a:ext cx="2017712" cy="1314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85720" y="928670"/>
            <a:ext cx="22637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Melbourne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4" name="Picture 9" descr="adelaide-oval-aeria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1357298"/>
            <a:ext cx="2541077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429256" y="928670"/>
            <a:ext cx="264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Adelaide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6" name="Picture 13" descr="хобар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5" y="5286388"/>
            <a:ext cx="2357454" cy="1449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357158" y="4786322"/>
            <a:ext cx="2743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Hobart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8" name="Picture 12" descr="Дарвин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7554" y="5286388"/>
            <a:ext cx="2210996" cy="1419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10" descr="Brisban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29322" y="5286388"/>
            <a:ext cx="2378344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3143240" y="4786322"/>
            <a:ext cx="2527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Darwin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5500694" y="4786322"/>
            <a:ext cx="3189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rPr>
              <a:t>Brisbane</a:t>
            </a:r>
            <a:endParaRPr lang="ru-RU" sz="28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8150" y="134938"/>
            <a:ext cx="8386763" cy="48418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b="1" kern="1200" dirty="0" smtClean="0">
                <a:solidFill>
                  <a:srgbClr val="003399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Capital Cities of Australia</a:t>
            </a:r>
            <a:endParaRPr lang="ru-RU" b="1" kern="1200" dirty="0" smtClean="0">
              <a:solidFill>
                <a:srgbClr val="003399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142844" y="785794"/>
            <a:ext cx="8870920" cy="5832475"/>
          </a:xfrm>
          <a:prstGeom prst="rect">
            <a:avLst/>
          </a:prstGeom>
          <a:solidFill>
            <a:schemeClr val="accent1">
              <a:alpha val="29000"/>
            </a:schemeClr>
          </a:solidFill>
        </p:spPr>
        <p:txBody>
          <a:bodyPr/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Adelaide 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ædleid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- </a:t>
            </a:r>
            <a:r>
              <a:rPr kumimoji="0" lang="ru-RU" sz="2400" b="1" i="1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г. Аделаида (штат Южная Австралия)</a:t>
            </a:r>
            <a:endParaRPr kumimoji="0" lang="en-US" sz="2400" b="1" i="1" strike="noStrike" kern="0" cap="none" spc="0" normalizeH="0" baseline="0" noProof="0" dirty="0" smtClean="0">
              <a:ln>
                <a:noFill/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Brisbane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brizb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 </a:t>
            </a:r>
            <a:r>
              <a:rPr lang="ru-RU" sz="2400" b="1" i="1" kern="0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Брисбен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 (штат </a:t>
            </a:r>
            <a:r>
              <a:rPr lang="ru-RU" sz="2400" b="1" i="1" kern="0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Квинсленд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)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Canberra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kænb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r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kumimoji="0" lang="ru-RU" sz="2500" b="1" i="1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 Канберра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Darwin</a:t>
            </a:r>
            <a:r>
              <a:rPr lang="ru-RU" sz="2500" b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 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da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win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.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Дарвин (Северная Территория)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Hobart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[‘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h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uba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 </a:t>
            </a:r>
            <a:r>
              <a:rPr lang="ru-RU" sz="2400" b="1" i="1" kern="0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Хобарт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 (штат Тасмания) 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Perth 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ә:Ө]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 Перт (штат Западная Австралия)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Sidney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sidni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Сидней (штат Новый Южный Уэльс) 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Melbourne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[‘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melb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г.Мельбурн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(штат Виктория)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Tasmania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 [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æ</a:t>
            </a:r>
            <a:r>
              <a:rPr kumimoji="0" lang="en-US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z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en-US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meini</a:t>
            </a:r>
            <a:r>
              <a:rPr kumimoji="0" lang="ru-RU" sz="2500" b="1" i="0" strike="noStrike" kern="0" cap="none" spc="0" normalizeH="0" baseline="0" noProof="0" dirty="0" err="1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ә</a:t>
            </a:r>
            <a:r>
              <a:rPr kumimoji="0" lang="ru-RU" sz="2500" b="1" i="0" strike="noStrike" kern="0" cap="none" spc="0" normalizeH="0" baseline="0" noProof="0" dirty="0" smtClean="0">
                <a:ln>
                  <a:noFill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] – </a:t>
            </a:r>
            <a:r>
              <a:rPr lang="ru-RU" sz="2400" b="1" i="1" kern="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штат-остров Тасмания </a:t>
            </a:r>
            <a:endParaRPr lang="en-US" sz="2400" b="1" i="1" kern="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 name="GREEN EARTH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814367C-AFB0-424C-87E5-110AD510D9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GREEN EARTH</Template>
  <TotalTime>339</TotalTime>
  <Words>775</Words>
  <Application>Microsoft PowerPoint</Application>
  <PresentationFormat>Экран (4:3)</PresentationFormat>
  <Paragraphs>227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GREEN EARTH</vt:lpstr>
      <vt:lpstr>Welcome to Australia</vt:lpstr>
      <vt:lpstr>Week-days</vt:lpstr>
      <vt:lpstr>Слайд 3</vt:lpstr>
      <vt:lpstr>Welcome to Australia  </vt:lpstr>
      <vt:lpstr>The Aborigines, the Australian natives, represent about 1.5 per cent of the population.  </vt:lpstr>
      <vt:lpstr>Слайд 6</vt:lpstr>
      <vt:lpstr>Слайд 7</vt:lpstr>
      <vt:lpstr>Слайд 8</vt:lpstr>
      <vt:lpstr>Capital Cities of Australia</vt:lpstr>
      <vt:lpstr>Sydney 2000  </vt:lpstr>
      <vt:lpstr>Birds and Animals </vt:lpstr>
      <vt:lpstr>Слайд 12</vt:lpstr>
      <vt:lpstr>Слайд 13</vt:lpstr>
      <vt:lpstr>Слайд 14</vt:lpstr>
      <vt:lpstr>Test   What Do You Know about Australia? </vt:lpstr>
      <vt:lpstr>Слайд 16</vt:lpstr>
      <vt:lpstr>Слайд 17</vt:lpstr>
      <vt:lpstr>Литература: 1. Т.Б.Клементьева, J.Shannon Счастливый английский книга 3 для 10-11 классов, 2004. 2. В.П.Кузовлев, Н.М.Лапа Английский язык 10-11 класс, издательство «просвещение»,2005. 3. ЗАО «Издательский дом Ридерз Дайджест», course book, level 1,2,3, 2003.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Australia</dc:title>
  <dc:creator>Юзер777</dc:creator>
  <cp:lastModifiedBy>Юзер777</cp:lastModifiedBy>
  <cp:revision>1</cp:revision>
  <dcterms:created xsi:type="dcterms:W3CDTF">2014-03-20T04:27:15Z</dcterms:created>
  <dcterms:modified xsi:type="dcterms:W3CDTF">2014-03-20T10:07:06Z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TC103367939990</vt:lpwstr>
  </property>
</Properties>
</file>